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C4C6C6"/>
              </a:solidFill>
              <a:prstDash val="solid"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9E8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12166"/>
              <a:lumOff val="-13042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FF8FA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728F"/>
              </a:solidFill>
              <a:prstDash val="solid"/>
              <a:miter lim="400000"/>
            </a:ln>
          </a:top>
          <a:bottom>
            <a:ln w="12700" cap="flat">
              <a:solidFill>
                <a:srgbClr val="4F728F"/>
              </a:solidFill>
              <a:prstDash val="solid"/>
              <a:miter lim="400000"/>
            </a:ln>
          </a:bottom>
          <a:insideH>
            <a:ln w="12700" cap="flat">
              <a:solidFill>
                <a:srgbClr val="4F728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4DAD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8EB0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73D5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3C3C1D"/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CFCDBB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6C6C6"/>
              </a:solidFill>
              <a:prstDash val="solid"/>
              <a:miter lim="400000"/>
            </a:ln>
          </a:left>
          <a:right>
            <a:ln w="12700" cap="flat">
              <a:solidFill>
                <a:srgbClr val="C6C6C6"/>
              </a:solidFill>
              <a:prstDash val="solid"/>
              <a:miter lim="400000"/>
            </a:ln>
          </a:right>
          <a:top>
            <a:ln w="12700" cap="flat">
              <a:solidFill>
                <a:srgbClr val="656839"/>
              </a:solidFill>
              <a:prstDash val="solid"/>
              <a:miter lim="400000"/>
            </a:ln>
          </a:top>
          <a:bottom>
            <a:ln w="12700" cap="flat">
              <a:solidFill>
                <a:srgbClr val="3C3C1D"/>
              </a:solidFill>
              <a:prstDash val="solid"/>
              <a:miter lim="400000"/>
            </a:ln>
          </a:bottom>
          <a:insideH>
            <a:ln w="12700" cap="flat">
              <a:solidFill>
                <a:srgbClr val="C6C6C6"/>
              </a:solidFill>
              <a:prstDash val="solid"/>
              <a:miter lim="400000"/>
            </a:ln>
          </a:insideH>
          <a:insideV>
            <a:ln w="12700" cap="flat">
              <a:solidFill>
                <a:srgbClr val="C6C6C6"/>
              </a:solidFill>
              <a:prstDash val="solid"/>
              <a:miter lim="400000"/>
            </a:ln>
          </a:insideV>
        </a:tcBdr>
        <a:fill>
          <a:solidFill>
            <a:srgbClr val="E8E9E8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3C3C1D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AAA485"/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656839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wholeTbl>
    <a:band2H>
      <a:tcTxStyle b="def" i="def"/>
      <a:tcStyle>
        <a:tcBdr/>
        <a:fill>
          <a:solidFill>
            <a:srgbClr val="E4E4E0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15151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7D7766"/>
              </a:solidFill>
              <a:prstDash val="solid"/>
              <a:miter lim="400000"/>
            </a:ln>
          </a:top>
          <a:bottom>
            <a:ln w="12700" cap="flat">
              <a:solidFill>
                <a:srgbClr val="7D7766"/>
              </a:solidFill>
              <a:prstDash val="solid"/>
              <a:miter lim="400000"/>
            </a:ln>
          </a:bottom>
          <a:insideH>
            <a:ln w="12700" cap="flat">
              <a:solidFill>
                <a:srgbClr val="7D77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F8B7E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515151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15151"/>
              </a:solidFill>
              <a:prstDash val="solid"/>
              <a:miter lim="400000"/>
            </a:ln>
          </a:top>
          <a:bottom>
            <a:ln w="254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E5A4C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solidFill>
                <a:srgbClr val="747474"/>
              </a:solidFill>
              <a:prstDash val="solid"/>
              <a:miter lim="400000"/>
            </a:ln>
          </a:insideH>
          <a:insideV>
            <a:ln w="12700" cap="flat">
              <a:solidFill>
                <a:srgbClr val="74747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777777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C9C9C9"/>
              </a:solidFill>
              <a:prstDash val="solid"/>
              <a:miter lim="400000"/>
            </a:ln>
          </a:top>
          <a:bottom>
            <a:ln w="12700" cap="flat">
              <a:solidFill>
                <a:srgbClr val="C9C9C9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>
            <a:off x="571500" y="4749800"/>
            <a:ext cx="11868094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Shape 13"/>
          <p:cNvSpPr/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571500" y="5016500"/>
            <a:ext cx="118618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body" sz="quarter" idx="13"/>
          </p:nvPr>
        </p:nvSpPr>
        <p:spPr>
          <a:xfrm>
            <a:off x="1270000" y="6362700"/>
            <a:ext cx="10464800" cy="49842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457200">
              <a:spcBef>
                <a:spcPts val="0"/>
              </a:spcBef>
              <a:buSzTx/>
              <a:buFontTx/>
              <a:buNone/>
              <a:defRPr sz="2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2" name="Shape 102"/>
          <p:cNvSpPr/>
          <p:nvPr>
            <p:ph type="body" sz="quarter" idx="14"/>
          </p:nvPr>
        </p:nvSpPr>
        <p:spPr>
          <a:xfrm>
            <a:off x="1270000" y="4241799"/>
            <a:ext cx="10464800" cy="8128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 defTabSz="457200">
              <a:spcBef>
                <a:spcPts val="2400"/>
              </a:spcBef>
              <a:buSzTx/>
              <a:buFontTx/>
              <a:buNone/>
              <a:defRPr sz="4000"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1" name="Shape 1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7543800" y="7975599"/>
            <a:ext cx="1" cy="14225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Shape 23"/>
          <p:cNvSpPr/>
          <p:nvPr>
            <p:ph type="pic" idx="13"/>
          </p:nvPr>
        </p:nvSpPr>
        <p:spPr>
          <a:xfrm>
            <a:off x="0" y="0"/>
            <a:ext cx="13004800" cy="7594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pPr/>
            <a:r>
              <a:t>标题文本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anchor="ctr"/>
          <a:lstStyle/>
          <a:p>
            <a:pPr/>
            <a:r>
              <a:t>标题文本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571500" y="4864100"/>
            <a:ext cx="5334476" cy="5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Shape 42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Shape 43"/>
          <p:cNvSpPr/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4" name="Shape 44"/>
          <p:cNvSpPr/>
          <p:nvPr>
            <p:ph type="body" sz="quarter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3" name="Shape 5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1" name="Shape 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2" name="Shape 6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571500" y="1968500"/>
            <a:ext cx="5073394" cy="133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0" name="Shape 70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" name="Shape 71"/>
          <p:cNvSpPr/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2" name="Shape 72"/>
          <p:cNvSpPr/>
          <p:nvPr>
            <p:ph type="body" sz="half" idx="1"/>
          </p:nvPr>
        </p:nvSpPr>
        <p:spPr>
          <a:xfrm>
            <a:off x="571500" y="2222500"/>
            <a:ext cx="5080000" cy="6667500"/>
          </a:xfrm>
          <a:prstGeom prst="rect">
            <a:avLst/>
          </a:prstGeom>
        </p:spPr>
        <p:txBody>
          <a:bodyPr/>
          <a:lstStyle>
            <a:lvl1pPr marL="3302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604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906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208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6510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3" name="Shape 73"/>
          <p:cNvSpPr/>
          <p:nvPr>
            <p:ph type="sldNum" sz="quarter" idx="2"/>
          </p:nvPr>
        </p:nvSpPr>
        <p:spPr>
          <a:xfrm>
            <a:off x="510743" y="9194800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1" name="Shape 8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/>
        </p:nvSpPr>
        <p:spPr>
          <a:xfrm flipH="1">
            <a:off x="9055098" y="508000"/>
            <a:ext cx="128" cy="797563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9" name="Shape 89"/>
          <p:cNvSpPr/>
          <p:nvPr/>
        </p:nvSpPr>
        <p:spPr>
          <a:xfrm>
            <a:off x="9055096" y="4464050"/>
            <a:ext cx="3448503" cy="5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0" name="Shape 90"/>
          <p:cNvSpPr/>
          <p:nvPr>
            <p:ph type="pic" sz="quarter" idx="13"/>
          </p:nvPr>
        </p:nvSpPr>
        <p:spPr>
          <a:xfrm>
            <a:off x="9220200" y="4622800"/>
            <a:ext cx="3276600" cy="386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Shape 91"/>
          <p:cNvSpPr/>
          <p:nvPr>
            <p:ph type="pic" sz="quarter" idx="14"/>
          </p:nvPr>
        </p:nvSpPr>
        <p:spPr>
          <a:xfrm>
            <a:off x="9220200" y="508000"/>
            <a:ext cx="3276600" cy="3797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Shape 92"/>
          <p:cNvSpPr/>
          <p:nvPr>
            <p:ph type="pic" idx="15"/>
          </p:nvPr>
        </p:nvSpPr>
        <p:spPr>
          <a:xfrm>
            <a:off x="520700" y="508000"/>
            <a:ext cx="8369300" cy="7975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body" sz="quarter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571500" y="1968500"/>
            <a:ext cx="11868106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asp.net" TargetMode="Externa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PerfectlySoft" TargetMode="Externa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perfect.org" TargetMode="External"/><Relationship Id="rId3" Type="http://schemas.openxmlformats.org/officeDocument/2006/relationships/hyperlink" Target="https://github.com/PerfectlySoft/Perfect" TargetMode="Externa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swift.org/download/#releases" TargetMode="External"/><Relationship Id="rId3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Perfect——开源Swift之后台开发</a:t>
            </a:r>
          </a:p>
        </p:txBody>
      </p:sp>
      <p:sp>
        <p:nvSpPr>
          <p:cNvPr id="128" name="Shape 128"/>
          <p:cNvSpPr/>
          <p:nvPr>
            <p:ph type="subTitle" sz="quarter" idx="1"/>
          </p:nvPr>
        </p:nvSpPr>
        <p:spPr>
          <a:xfrm>
            <a:off x="571500" y="5016500"/>
            <a:ext cx="11861800" cy="1562001"/>
          </a:xfrm>
          <a:prstGeom prst="rect">
            <a:avLst/>
          </a:prstGeom>
        </p:spPr>
        <p:txBody>
          <a:bodyPr anchor="ctr"/>
          <a:lstStyle/>
          <a:p>
            <a:pPr lvl="1" algn="ctr">
              <a:defRPr b="1">
                <a:solidFill>
                  <a:srgbClr val="000000"/>
                </a:solidFill>
              </a:defRPr>
            </a:pPr>
            <a:r>
              <a:t>分享者: 大茶</a:t>
            </a:r>
          </a:p>
          <a:p>
            <a:pPr lvl="1" algn="ctr">
              <a:defRPr b="1">
                <a:solidFill>
                  <a:srgbClr val="000000"/>
                </a:solidFill>
              </a:defRPr>
            </a:pPr>
          </a:p>
          <a:p>
            <a:pPr lvl="1" algn="ctr">
              <a:defRPr b="1">
                <a:solidFill>
                  <a:srgbClr val="000000"/>
                </a:solidFill>
              </a:defRPr>
            </a:pPr>
            <a:r>
              <a:t>来自戴维营教育的园丁——大茶园丁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Linux Perfect框架安装</a:t>
            </a:r>
          </a:p>
        </p:txBody>
      </p:sp>
      <p:sp>
        <p:nvSpPr>
          <p:cNvPr id="164" name="Shape 16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Git克隆下载仓库</a:t>
            </a:r>
          </a:p>
          <a:p>
            <a:pPr lvl="1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地址:https://github.com/PerfectlySoft/Perfect.git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安装如下依赖库</a:t>
            </a:r>
          </a:p>
          <a:p>
            <a:pPr lvl="1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libssl-dev   libevent-dev  libsqlite3-dev</a:t>
            </a:r>
          </a:p>
          <a:p>
            <a:pPr lvl="1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libcurl4-openssl-dev libicu-dev uuid-dev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编译PerfectLib和PerfectServer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Perfect应用模块结构</a:t>
            </a:r>
          </a:p>
        </p:txBody>
      </p:sp>
      <p:sp>
        <p:nvSpPr>
          <p:cNvPr id="167" name="Shape 167"/>
          <p:cNvSpPr/>
          <p:nvPr/>
        </p:nvSpPr>
        <p:spPr>
          <a:xfrm>
            <a:off x="349101" y="2730500"/>
            <a:ext cx="3932040" cy="1270000"/>
          </a:xfrm>
          <a:prstGeom prst="roundRect">
            <a:avLst>
              <a:gd name="adj" fmla="val 15000"/>
            </a:avLst>
          </a:prstGeom>
          <a:solidFill>
            <a:srgbClr val="65683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perfectserverhttp</a:t>
            </a:r>
          </a:p>
        </p:txBody>
      </p:sp>
      <p:sp>
        <p:nvSpPr>
          <p:cNvPr id="168" name="Shape 168"/>
          <p:cNvSpPr/>
          <p:nvPr/>
        </p:nvSpPr>
        <p:spPr>
          <a:xfrm>
            <a:off x="4787800" y="2730500"/>
            <a:ext cx="5502624" cy="4848622"/>
          </a:xfrm>
          <a:prstGeom prst="roundRect">
            <a:avLst>
              <a:gd name="adj" fmla="val 5358"/>
            </a:avLst>
          </a:prstGeom>
          <a:gradFill>
            <a:gsLst>
              <a:gs pos="0">
                <a:schemeClr val="accent6">
                  <a:hueOff val="-10521704"/>
                  <a:satOff val="-11099"/>
                  <a:lumOff val="-7127"/>
                </a:schemeClr>
              </a:gs>
              <a:gs pos="100000">
                <a:schemeClr val="accent6">
                  <a:hueOff val="-15321704"/>
                  <a:satOff val="-11099"/>
                  <a:lumOff val="-22548"/>
                </a:schemeClr>
              </a:gs>
            </a:gsLst>
            <a:lin ang="5400000"/>
          </a:gradFill>
          <a:ln w="12700">
            <a:solidFill>
              <a:srgbClr val="000000"/>
            </a:solidFill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defRPr>
                <a:solidFill>
                  <a:srgbClr val="FFFFFF"/>
                </a:solidFill>
              </a:defRPr>
            </a:pPr>
            <a:r>
              <a:t>PerfectLibraries目录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  <a:r>
              <a:t>动态加载库(.so/framework)</a:t>
            </a:r>
          </a:p>
        </p:txBody>
      </p:sp>
      <p:sp>
        <p:nvSpPr>
          <p:cNvPr id="169" name="Shape 169"/>
          <p:cNvSpPr/>
          <p:nvPr/>
        </p:nvSpPr>
        <p:spPr>
          <a:xfrm>
            <a:off x="5274249" y="4927600"/>
            <a:ext cx="1270001" cy="1270000"/>
          </a:xfrm>
          <a:prstGeom prst="roundRect">
            <a:avLst>
              <a:gd name="adj" fmla="val 15000"/>
            </a:avLst>
          </a:prstGeom>
          <a:solidFill>
            <a:schemeClr val="accent1">
              <a:satOff val="12166"/>
              <a:lumOff val="-13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A.so</a:t>
            </a:r>
          </a:p>
        </p:txBody>
      </p:sp>
      <p:sp>
        <p:nvSpPr>
          <p:cNvPr id="170" name="Shape 170"/>
          <p:cNvSpPr/>
          <p:nvPr/>
        </p:nvSpPr>
        <p:spPr>
          <a:xfrm>
            <a:off x="7063075" y="4927600"/>
            <a:ext cx="1270001" cy="1270000"/>
          </a:xfrm>
          <a:prstGeom prst="roundRect">
            <a:avLst>
              <a:gd name="adj" fmla="val 15000"/>
            </a:avLst>
          </a:prstGeom>
          <a:solidFill>
            <a:schemeClr val="accent1">
              <a:satOff val="12166"/>
              <a:lumOff val="-13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B.so</a:t>
            </a:r>
          </a:p>
        </p:txBody>
      </p:sp>
      <p:sp>
        <p:nvSpPr>
          <p:cNvPr id="171" name="Shape 171"/>
          <p:cNvSpPr/>
          <p:nvPr/>
        </p:nvSpPr>
        <p:spPr>
          <a:xfrm>
            <a:off x="8724900" y="4927600"/>
            <a:ext cx="1270000" cy="1270000"/>
          </a:xfrm>
          <a:prstGeom prst="roundRect">
            <a:avLst>
              <a:gd name="adj" fmla="val 15000"/>
            </a:avLst>
          </a:prstGeom>
          <a:solidFill>
            <a:schemeClr val="accent1">
              <a:satOff val="12166"/>
              <a:lumOff val="-13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……</a:t>
            </a:r>
          </a:p>
        </p:txBody>
      </p:sp>
      <p:sp>
        <p:nvSpPr>
          <p:cNvPr id="172" name="Shape 172"/>
          <p:cNvSpPr/>
          <p:nvPr/>
        </p:nvSpPr>
        <p:spPr>
          <a:xfrm>
            <a:off x="4169901" y="3377471"/>
            <a:ext cx="2909109" cy="1609790"/>
          </a:xfrm>
          <a:prstGeom prst="line">
            <a:avLst/>
          </a:prstGeom>
          <a:ln w="88900">
            <a:solidFill>
              <a:srgbClr val="B15E29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3" name="Shape 173"/>
          <p:cNvSpPr/>
          <p:nvPr/>
        </p:nvSpPr>
        <p:spPr>
          <a:xfrm>
            <a:off x="3878857" y="3720383"/>
            <a:ext cx="1475239" cy="1722342"/>
          </a:xfrm>
          <a:prstGeom prst="line">
            <a:avLst/>
          </a:prstGeom>
          <a:ln w="88900">
            <a:solidFill>
              <a:srgbClr val="B15E29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4" name="Shape 174"/>
          <p:cNvSpPr/>
          <p:nvPr/>
        </p:nvSpPr>
        <p:spPr>
          <a:xfrm>
            <a:off x="442887" y="4546471"/>
            <a:ext cx="3842049" cy="3413076"/>
          </a:xfrm>
          <a:prstGeom prst="rect">
            <a:avLst/>
          </a:prstGeom>
          <a:solidFill>
            <a:schemeClr val="accent1">
              <a:satOff val="12166"/>
              <a:lumOff val="-13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 algn="l">
              <a:defRPr>
                <a:solidFill>
                  <a:srgbClr val="FFFFFF"/>
                </a:solidFill>
              </a:defRPr>
            </a:pPr>
            <a:r>
              <a:t>每一个后台应用工程编译成一个动态加载库,由PerfectServer遍历加载.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Perfect后台应用最简模块</a:t>
            </a:r>
          </a:p>
        </p:txBody>
      </p:sp>
      <p:pic>
        <p:nvPicPr>
          <p:cNvPr id="17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3323" y="1981328"/>
            <a:ext cx="10998154" cy="7595948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Shape 178"/>
          <p:cNvSpPr/>
          <p:nvPr/>
        </p:nvSpPr>
        <p:spPr>
          <a:xfrm>
            <a:off x="8242300" y="1676400"/>
            <a:ext cx="3416400" cy="2319487"/>
          </a:xfrm>
          <a:prstGeom prst="rect">
            <a:avLst/>
          </a:prstGeom>
          <a:solidFill>
            <a:schemeClr val="accent1">
              <a:satOff val="12166"/>
              <a:lumOff val="-13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l">
              <a:defRPr sz="2600">
                <a:solidFill>
                  <a:srgbClr val="FFFFFF"/>
                </a:solidFill>
              </a:defRPr>
            </a:pPr>
            <a:r>
              <a:t>模块代码编译成一个动态加载库.</a:t>
            </a:r>
          </a:p>
          <a:p>
            <a:pPr algn="l">
              <a:defRPr sz="2600">
                <a:solidFill>
                  <a:srgbClr val="FFFFFF"/>
                </a:solidFill>
              </a:defRPr>
            </a:pPr>
            <a:r>
              <a:t>入口函数:</a:t>
            </a:r>
          </a:p>
          <a:p>
            <a:pPr algn="l">
              <a:defRPr sz="2600">
                <a:solidFill>
                  <a:srgbClr val="FFFFFF"/>
                </a:solidFill>
              </a:defRPr>
            </a:pPr>
            <a:r>
              <a:t>PerfectServerModuleInit</a:t>
            </a:r>
          </a:p>
        </p:txBody>
      </p:sp>
      <p:sp>
        <p:nvSpPr>
          <p:cNvPr id="179" name="Shape 179"/>
          <p:cNvSpPr/>
          <p:nvPr/>
        </p:nvSpPr>
        <p:spPr>
          <a:xfrm>
            <a:off x="6280596" y="4870450"/>
            <a:ext cx="6553697" cy="1384300"/>
          </a:xfrm>
          <a:prstGeom prst="roundRect">
            <a:avLst>
              <a:gd name="adj" fmla="val 13761"/>
            </a:avLst>
          </a:prstGeom>
          <a:solidFill>
            <a:srgbClr val="B15E29"/>
          </a:solidFill>
          <a:ln w="12700">
            <a:solidFill>
              <a:srgbClr val="000000"/>
            </a:solidFill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l">
              <a:defRPr>
                <a:solidFill>
                  <a:srgbClr val="FFFFFF"/>
                </a:solidFill>
              </a:defRPr>
            </a:pPr>
            <a:r>
              <a:t>http://localhost:8080/index</a:t>
            </a:r>
          </a:p>
          <a:p>
            <a:pPr algn="l">
              <a:defRPr>
                <a:solidFill>
                  <a:srgbClr val="FFFFFF"/>
                </a:solidFill>
              </a:defRPr>
            </a:pPr>
            <a:r>
              <a:t>http://localhost:8080/index.html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URL路由功能</a:t>
            </a:r>
          </a:p>
        </p:txBody>
      </p:sp>
      <p:pic>
        <p:nvPicPr>
          <p:cNvPr id="18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86044" y="0"/>
            <a:ext cx="8528512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Shape 183"/>
          <p:cNvSpPr/>
          <p:nvPr/>
        </p:nvSpPr>
        <p:spPr>
          <a:xfrm>
            <a:off x="336549" y="2882466"/>
            <a:ext cx="3848052" cy="5145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可根据不同资源</a:t>
            </a:r>
          </a:p>
          <a:p>
            <a:pPr algn="l"/>
            <a:r>
              <a:t>PATH和不同请求</a:t>
            </a:r>
          </a:p>
          <a:p>
            <a:pPr algn="l"/>
            <a:r>
              <a:t>方法设置独立的</a:t>
            </a:r>
          </a:p>
          <a:p>
            <a:pPr algn="l"/>
            <a:r>
              <a:t>逻辑处理对象.</a:t>
            </a:r>
          </a:p>
          <a:p>
            <a:pPr algn="l"/>
          </a:p>
          <a:p>
            <a:pPr algn="l"/>
            <a:r>
              <a:t>数组形式的PATH,可以同时设置多个路径.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Perfect连接打开MySQL数据库</a:t>
            </a:r>
          </a:p>
        </p:txBody>
      </p:sp>
      <p:pic>
        <p:nvPicPr>
          <p:cNvPr id="18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7361" y="6527474"/>
            <a:ext cx="12330078" cy="31248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5620" y="2150706"/>
            <a:ext cx="8753634" cy="4201042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Shape 188"/>
          <p:cNvSpPr/>
          <p:nvPr/>
        </p:nvSpPr>
        <p:spPr>
          <a:xfrm>
            <a:off x="9436658" y="3105150"/>
            <a:ext cx="203088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MySQL类</a:t>
            </a:r>
          </a:p>
        </p:txBody>
      </p:sp>
      <p:sp>
        <p:nvSpPr>
          <p:cNvPr id="189" name="Shape 189"/>
          <p:cNvSpPr/>
          <p:nvPr/>
        </p:nvSpPr>
        <p:spPr>
          <a:xfrm>
            <a:off x="8945860" y="5825549"/>
            <a:ext cx="2584748" cy="1358058"/>
          </a:xfrm>
          <a:prstGeom prst="wedgeEllipseCallout">
            <a:avLst>
              <a:gd name="adj1" fmla="val -49413"/>
              <a:gd name="adj2" fmla="val 67873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900">
                <a:solidFill>
                  <a:srgbClr val="FFFFFF"/>
                </a:solidFill>
              </a:defRPr>
            </a:lvl1pPr>
          </a:lstStyle>
          <a:p>
            <a:pPr/>
            <a:r>
              <a:t>支持emoji😊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Perfect操作MySQL数据库(一)</a:t>
            </a:r>
          </a:p>
        </p:txBody>
      </p:sp>
      <p:pic>
        <p:nvPicPr>
          <p:cNvPr id="19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4697" y="1955928"/>
            <a:ext cx="10975406" cy="7834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Perfect操作MySQL数据库(二)</a:t>
            </a:r>
          </a:p>
        </p:txBody>
      </p:sp>
      <p:pic>
        <p:nvPicPr>
          <p:cNvPr id="19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2919" y="2619942"/>
            <a:ext cx="11958962" cy="58853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Perfect数据库组件功能和缺陷</a:t>
            </a:r>
          </a:p>
        </p:txBody>
      </p:sp>
      <p:sp>
        <p:nvSpPr>
          <p:cNvPr id="198" name="Shape 19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都是Swift封装抽象的各个数据库底层C库驱动.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关系数据库已经支持MySQL, PostgreSQL, SQLite.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非关系数据库已经支持MongoDB.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MongoDB连接器支持连接池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MySQL连接器目前还不支持连接池,待大家去贡献😄.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和Java Hibernate那样的ORM框架一样待大家贡献😄.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Perfect的Session/Cookie管理</a:t>
            </a:r>
          </a:p>
        </p:txBody>
      </p:sp>
      <p:sp>
        <p:nvSpPr>
          <p:cNvPr id="201" name="Shape 20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由SessionManager这个类实现管理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目前Session是用SQLite存储, 有点弱.不能灵活配置.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在Release-1.0和1.0.1中有, 最新的暂时移除了.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后续应该支持Session存储到本地,异地,集群共享等.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Perfect实现WebSocket通信</a:t>
            </a:r>
          </a:p>
        </p:txBody>
      </p:sp>
      <p:sp>
        <p:nvSpPr>
          <p:cNvPr id="204" name="Shape 20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WebSocket是HTML5标准的一部分.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WebSocket一开始需要借助HTTP请求完成握手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Perfect通过WebSocketHandler类来处理WebSocket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详细使用见示例项目代码.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dv1989002_2917x194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1221" t="0" r="46534" b="13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Swift语言的发展</a:t>
            </a:r>
          </a:p>
        </p:txBody>
      </p:sp>
      <p:sp>
        <p:nvSpPr>
          <p:cNvPr id="132" name="Shape 132"/>
          <p:cNvSpPr/>
          <p:nvPr>
            <p:ph type="body" sz="quarter" idx="1"/>
          </p:nvPr>
        </p:nvSpPr>
        <p:spPr>
          <a:xfrm>
            <a:off x="571500" y="5130800"/>
            <a:ext cx="5334000" cy="3944938"/>
          </a:xfrm>
          <a:prstGeom prst="rect">
            <a:avLst/>
          </a:prstGeom>
        </p:spPr>
        <p:txBody>
          <a:bodyPr/>
          <a:lstStyle/>
          <a:p>
            <a:pPr marL="567647" indent="-567647" defTabSz="537463">
              <a:buSzPct val="100000"/>
              <a:buAutoNum type="circleNumDbPlain" startAt="1"/>
              <a:defRPr sz="3036">
                <a:solidFill>
                  <a:srgbClr val="000000"/>
                </a:solidFill>
              </a:defRPr>
            </a:pPr>
            <a:r>
              <a:t> 14年6月初发布全新语言</a:t>
            </a:r>
          </a:p>
          <a:p>
            <a:pPr marL="567647" indent="-567647" defTabSz="537463">
              <a:buSzPct val="100000"/>
              <a:buAutoNum type="circleNumDbPlain" startAt="1"/>
              <a:defRPr sz="3036">
                <a:solidFill>
                  <a:srgbClr val="000000"/>
                </a:solidFill>
              </a:defRPr>
            </a:pPr>
            <a:r>
              <a:t> 支持OS X/iOS/watchOS/tvOS平台</a:t>
            </a:r>
          </a:p>
          <a:p>
            <a:pPr marL="567647" indent="-567647" defTabSz="537463">
              <a:buSzPct val="100000"/>
              <a:buAutoNum type="circleNumDbPlain" startAt="1"/>
              <a:defRPr sz="3036">
                <a:solidFill>
                  <a:srgbClr val="000000"/>
                </a:solidFill>
              </a:defRPr>
            </a:pPr>
            <a:r>
              <a:t>15年12月初Swift宣布开源,支持Linux和Mac OS X平台</a:t>
            </a:r>
          </a:p>
          <a:p>
            <a:pPr marL="567647" indent="-567647" defTabSz="537463">
              <a:buSzPct val="100000"/>
              <a:buAutoNum type="circleNumDbPlain" startAt="1"/>
              <a:defRPr sz="3036">
                <a:solidFill>
                  <a:srgbClr val="000000"/>
                </a:solidFill>
              </a:defRPr>
            </a:pPr>
            <a:r>
              <a:t>16年3月稳定版本Swift 2.2</a:t>
            </a:r>
          </a:p>
          <a:p>
            <a:pPr marL="567647" indent="-567647" defTabSz="537463">
              <a:buSzPct val="100000"/>
              <a:buAutoNum type="circleNumDbPlain" startAt="1"/>
              <a:defRPr sz="3036">
                <a:solidFill>
                  <a:srgbClr val="000000"/>
                </a:solidFill>
              </a:defRPr>
            </a:pPr>
            <a:r>
              <a:t>16年秋季出Swift 3.0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把C语言库导出给Swift调用</a:t>
            </a:r>
          </a:p>
        </p:txBody>
      </p:sp>
      <p:sp>
        <p:nvSpPr>
          <p:cNvPr id="207" name="Shape 20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新建一个目录,在目录下建一个module.map文件.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通过设置这个module.map文件内容来定义模块.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太多的C语言库可以用来丰富Swift后台开发.类似PHP/NodeJS</a:t>
            </a:r>
          </a:p>
        </p:txBody>
      </p:sp>
      <p:pic>
        <p:nvPicPr>
          <p:cNvPr id="20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75776" y="5819233"/>
            <a:ext cx="4677993" cy="35786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6368" y="5775978"/>
            <a:ext cx="5614732" cy="36651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Swift调用C语言模块的函数</a:t>
            </a:r>
          </a:p>
        </p:txBody>
      </p:sp>
      <p:sp>
        <p:nvSpPr>
          <p:cNvPr id="212" name="Shape 21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</p:txBody>
      </p:sp>
      <p:pic>
        <p:nvPicPr>
          <p:cNvPr id="21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8347" y="3025299"/>
            <a:ext cx="11868106" cy="50619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Perfect给iOS设备推送远程通知</a:t>
            </a:r>
          </a:p>
        </p:txBody>
      </p:sp>
      <p:pic>
        <p:nvPicPr>
          <p:cNvPr id="21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4123266"/>
            <a:ext cx="13004800" cy="21674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Perfect给iOS设备推送远程通知</a:t>
            </a:r>
          </a:p>
        </p:txBody>
      </p:sp>
      <p:pic>
        <p:nvPicPr>
          <p:cNvPr id="21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6446" y="2209928"/>
            <a:ext cx="9471908" cy="69161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Perfect给iOS设备推送远程通知</a:t>
            </a:r>
          </a:p>
        </p:txBody>
      </p:sp>
      <p:pic>
        <p:nvPicPr>
          <p:cNvPr id="22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8836" y="2209928"/>
            <a:ext cx="10452614" cy="74919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Perfect给iOS设备推送远程通知</a:t>
            </a:r>
          </a:p>
        </p:txBody>
      </p:sp>
      <p:pic>
        <p:nvPicPr>
          <p:cNvPr id="22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4100" y="2209928"/>
            <a:ext cx="10591800" cy="7353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Perfect给iOS设备推送远程通知</a:t>
            </a:r>
          </a:p>
        </p:txBody>
      </p:sp>
      <p:pic>
        <p:nvPicPr>
          <p:cNvPr id="22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1682" y="2209928"/>
            <a:ext cx="11539518" cy="72293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Perfect给iOS设备推送远程通知</a:t>
            </a:r>
          </a:p>
        </p:txBody>
      </p:sp>
      <p:pic>
        <p:nvPicPr>
          <p:cNvPr id="23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8855" y="1990192"/>
            <a:ext cx="9609984" cy="77443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pasted-image.tif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839" t="0" r="1839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34" name="Shape 2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Swift Perfect示例项目演示</a:t>
            </a:r>
          </a:p>
        </p:txBody>
      </p:sp>
      <p:sp>
        <p:nvSpPr>
          <p:cNvPr id="235" name="Shape 23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b="1" sz="2288">
                <a:solidFill>
                  <a:srgbClr val="000000"/>
                </a:solidFill>
              </a:defRPr>
            </a:lvl1pPr>
          </a:lstStyle>
          <a:p>
            <a:pPr/>
            <a:r>
              <a:t>Swift实现的简单IM后台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即将在邮电出版社出版&lt;&lt;Swift跨平台后端开发&gt;&gt;电子书,敬请期待.</a:t>
            </a:r>
          </a:p>
        </p:txBody>
      </p:sp>
      <p:pic>
        <p:nvPicPr>
          <p:cNvPr id="23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69022"/>
            <a:ext cx="13004800" cy="96155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传统后台开发技术</a:t>
            </a:r>
          </a:p>
        </p:txBody>
      </p:sp>
      <p:sp>
        <p:nvSpPr>
          <p:cNvPr id="135" name="Shape 13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PHP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Python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Ruby on Rails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J2EE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2" invalidUrl="" action="" tgtFrame="" tooltip="" history="1" highlightClick="0" endSnd="0"/>
              </a:rPr>
              <a:t>ASP.NET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C/C++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75978" y="1184561"/>
            <a:ext cx="8052844" cy="8476678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Shape 241"/>
          <p:cNvSpPr/>
          <p:nvPr/>
        </p:nvSpPr>
        <p:spPr>
          <a:xfrm>
            <a:off x="4006545" y="215900"/>
            <a:ext cx="499171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93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谢谢大家!    放点小福利!</a:t>
            </a:r>
          </a:p>
        </p:txBody>
      </p:sp>
      <p:pic>
        <p:nvPicPr>
          <p:cNvPr id="24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02978" y="1311561"/>
            <a:ext cx="8052844" cy="84766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当初想用Swift在Linux上写后台服务</a:t>
            </a:r>
          </a:p>
        </p:txBody>
      </p:sp>
      <p:sp>
        <p:nvSpPr>
          <p:cNvPr id="138" name="Shape 13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LibEvent/LibUV都是成熟的高并发异步事件IO库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如:NodeJS采用LibUV+Chrome的V8 JS引擎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Swift开源后想用LibEvent+Swift做后台开发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Why?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1.Swift 支持了Linux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2.Swift可以调用底层C库并直接一起编译链接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Perfect：Swift语言服务端开发框架</a:t>
            </a:r>
          </a:p>
        </p:txBody>
      </p:sp>
      <p:sp>
        <p:nvSpPr>
          <p:cNvPr id="141" name="Shape 141"/>
          <p:cNvSpPr/>
          <p:nvPr/>
        </p:nvSpPr>
        <p:spPr>
          <a:xfrm>
            <a:off x="596900" y="2209928"/>
            <a:ext cx="11811000" cy="68751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457200"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algn="l" defTabSz="457200"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Perfect官网:  http://perfect.org/</a:t>
            </a:r>
          </a:p>
          <a:p>
            <a:pPr algn="l" defTabSz="457200"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algn="l" defTabSz="457200"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Github项目:   </a:t>
            </a:r>
            <a:r>
              <a:rPr u="sng">
                <a:hlinkClick r:id="rId2" invalidUrl="" action="" tgtFrame="" tooltip="" history="1" highlightClick="0" endSnd="0"/>
              </a:rPr>
              <a:t>https://github.com/PerfectlySoft</a:t>
            </a:r>
          </a:p>
          <a:p>
            <a:pPr algn="l" defTabSz="457200"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algn="l" defTabSz="457200"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Perfect是一个使用Swift语言开发Web服务或后端的框架.</a:t>
            </a:r>
          </a:p>
          <a:p>
            <a:pPr algn="l" defTabSz="457200"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486127" indent="-486127" algn="l" defTabSz="457200">
              <a:buSzPct val="100000"/>
              <a:buAutoNum type="circleNumDbPlain" startAt="1"/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可以简化需要后端服务接口移动应用的开发.</a:t>
            </a:r>
          </a:p>
          <a:p>
            <a:pPr marL="486127" indent="-486127" algn="l" defTabSz="457200">
              <a:buSzPct val="100000"/>
              <a:buAutoNum type="circleNumDbPlain" startAt="1"/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只要会Swift就可以iOS移动应用、后端、Web及可穿戴设备开发。 </a:t>
            </a:r>
          </a:p>
          <a:p>
            <a:pPr marL="486127" indent="-486127" algn="l" defTabSz="457200">
              <a:buSzPct val="100000"/>
              <a:buAutoNum type="circleNumDbPlain" startAt="1"/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完全支持Xcode开发和调式，可用Xcode同时调试客户端和服务端。</a:t>
            </a:r>
          </a:p>
          <a:p>
            <a:pPr marL="486127" indent="-486127" algn="l" defTabSz="457200">
              <a:buSzPct val="100000"/>
              <a:buAutoNum type="circleNumDbPlain" startAt="1"/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iOS开发者和C/C++开发者的希望!</a:t>
            </a:r>
          </a:p>
          <a:p>
            <a:pPr marL="486127" indent="-486127" algn="l" defTabSz="457200">
              <a:buSzPct val="100000"/>
              <a:buAutoNum type="circleNumDbPlain" startAt="1"/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可以部署到Linux/Mac OS X/Docker容器!</a:t>
            </a:r>
          </a:p>
          <a:p>
            <a:pPr marL="486127" indent="-486127" algn="l" defTabSz="457200">
              <a:buSzPct val="100000"/>
              <a:buAutoNum type="circleNumDbPlain" startAt="1"/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正在紧张快速的发展中,大家赶紧去贡献代码!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/>
        </p:nvSpPr>
        <p:spPr>
          <a:xfrm>
            <a:off x="2305050" y="7357864"/>
            <a:ext cx="2854425" cy="935236"/>
          </a:xfrm>
          <a:prstGeom prst="rect">
            <a:avLst/>
          </a:prstGeom>
          <a:solidFill>
            <a:srgbClr val="00F9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Linux</a:t>
            </a:r>
          </a:p>
        </p:txBody>
      </p:sp>
      <p:sp>
        <p:nvSpPr>
          <p:cNvPr id="144" name="Shape 144"/>
          <p:cNvSpPr/>
          <p:nvPr/>
        </p:nvSpPr>
        <p:spPr>
          <a:xfrm>
            <a:off x="5660392" y="7357864"/>
            <a:ext cx="2390627" cy="935236"/>
          </a:xfrm>
          <a:prstGeom prst="rect">
            <a:avLst/>
          </a:prstGeom>
          <a:solidFill>
            <a:srgbClr val="00F9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Mac OS X</a:t>
            </a:r>
          </a:p>
        </p:txBody>
      </p:sp>
      <p:sp>
        <p:nvSpPr>
          <p:cNvPr id="145" name="Shape 145"/>
          <p:cNvSpPr/>
          <p:nvPr/>
        </p:nvSpPr>
        <p:spPr>
          <a:xfrm>
            <a:off x="8558286" y="7357864"/>
            <a:ext cx="2390628" cy="935236"/>
          </a:xfrm>
          <a:prstGeom prst="rect">
            <a:avLst/>
          </a:prstGeom>
          <a:solidFill>
            <a:srgbClr val="FF2600"/>
          </a:solidFill>
          <a:ln w="12700">
            <a:solidFill>
              <a:srgbClr val="000000"/>
            </a:solidFill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00F900"/>
                </a:solidFill>
              </a:defRPr>
            </a:lvl1pPr>
          </a:lstStyle>
          <a:p>
            <a:pPr/>
            <a:r>
              <a:t>Windows</a:t>
            </a:r>
          </a:p>
        </p:txBody>
      </p:sp>
      <p:sp>
        <p:nvSpPr>
          <p:cNvPr id="146" name="Shape 146"/>
          <p:cNvSpPr/>
          <p:nvPr/>
        </p:nvSpPr>
        <p:spPr>
          <a:xfrm>
            <a:off x="2197100" y="5835650"/>
            <a:ext cx="8833099" cy="1270000"/>
          </a:xfrm>
          <a:prstGeom prst="roundRect">
            <a:avLst>
              <a:gd name="adj" fmla="val 15000"/>
            </a:avLst>
          </a:prstGeom>
          <a:solidFill>
            <a:schemeClr val="accent1">
              <a:satOff val="12166"/>
              <a:lumOff val="-13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Swift/LibEvent/ICU/OpenSSL/cURL/SQLite</a:t>
            </a:r>
          </a:p>
        </p:txBody>
      </p:sp>
      <p:sp>
        <p:nvSpPr>
          <p:cNvPr id="147" name="Shape 147"/>
          <p:cNvSpPr/>
          <p:nvPr/>
        </p:nvSpPr>
        <p:spPr>
          <a:xfrm>
            <a:off x="2139181" y="3093243"/>
            <a:ext cx="8833099" cy="2496543"/>
          </a:xfrm>
          <a:prstGeom prst="roundRect">
            <a:avLst>
              <a:gd name="adj" fmla="val 20385"/>
            </a:avLst>
          </a:prstGeom>
          <a:solidFill>
            <a:schemeClr val="accent1">
              <a:satOff val="12166"/>
              <a:lumOff val="-13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Perfect框架</a:t>
            </a:r>
          </a:p>
        </p:txBody>
      </p:sp>
      <p:sp>
        <p:nvSpPr>
          <p:cNvPr id="148" name="Shape 148"/>
          <p:cNvSpPr/>
          <p:nvPr/>
        </p:nvSpPr>
        <p:spPr>
          <a:xfrm>
            <a:off x="3532038" y="3949700"/>
            <a:ext cx="2080718" cy="1270000"/>
          </a:xfrm>
          <a:prstGeom prst="roundRect">
            <a:avLst>
              <a:gd name="adj" fmla="val 15000"/>
            </a:avLst>
          </a:prstGeom>
          <a:solidFill>
            <a:srgbClr val="9421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PerfectLib</a:t>
            </a:r>
          </a:p>
        </p:txBody>
      </p:sp>
      <p:sp>
        <p:nvSpPr>
          <p:cNvPr id="149" name="Shape 149"/>
          <p:cNvSpPr/>
          <p:nvPr/>
        </p:nvSpPr>
        <p:spPr>
          <a:xfrm>
            <a:off x="7289800" y="3949700"/>
            <a:ext cx="2390627" cy="1270000"/>
          </a:xfrm>
          <a:prstGeom prst="roundRect">
            <a:avLst>
              <a:gd name="adj" fmla="val 15000"/>
            </a:avLst>
          </a:prstGeom>
          <a:solidFill>
            <a:srgbClr val="9421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Perfect Connector</a:t>
            </a:r>
          </a:p>
        </p:txBody>
      </p:sp>
      <p:sp>
        <p:nvSpPr>
          <p:cNvPr id="150" name="Shape 150"/>
          <p:cNvSpPr/>
          <p:nvPr/>
        </p:nvSpPr>
        <p:spPr>
          <a:xfrm>
            <a:off x="2217539" y="1109116"/>
            <a:ext cx="8676383" cy="1368178"/>
          </a:xfrm>
          <a:prstGeom prst="roundRect">
            <a:avLst>
              <a:gd name="adj" fmla="val 23017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Perfect Server</a:t>
            </a:r>
          </a:p>
        </p:txBody>
      </p:sp>
      <p:sp>
        <p:nvSpPr>
          <p:cNvPr id="151" name="Shape 151"/>
          <p:cNvSpPr/>
          <p:nvPr/>
        </p:nvSpPr>
        <p:spPr>
          <a:xfrm>
            <a:off x="2965450" y="1803846"/>
            <a:ext cx="1292077" cy="1523554"/>
          </a:xfrm>
          <a:prstGeom prst="roundRect">
            <a:avLst>
              <a:gd name="adj" fmla="val 15000"/>
            </a:avLst>
          </a:prstGeom>
          <a:solidFill>
            <a:srgbClr val="B15E29"/>
          </a:solidFill>
          <a:ln w="12700">
            <a:solidFill>
              <a:srgbClr val="000000"/>
            </a:solidFill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应用模块</a:t>
            </a:r>
          </a:p>
        </p:txBody>
      </p:sp>
      <p:sp>
        <p:nvSpPr>
          <p:cNvPr id="152" name="Shape 152"/>
          <p:cNvSpPr/>
          <p:nvPr/>
        </p:nvSpPr>
        <p:spPr>
          <a:xfrm>
            <a:off x="8884294" y="1803846"/>
            <a:ext cx="1418433" cy="1523554"/>
          </a:xfrm>
          <a:prstGeom prst="roundRect">
            <a:avLst>
              <a:gd name="adj" fmla="val 13664"/>
            </a:avLst>
          </a:prstGeom>
          <a:solidFill>
            <a:srgbClr val="B15E29"/>
          </a:solidFill>
          <a:ln w="12700">
            <a:solidFill>
              <a:srgbClr val="000000"/>
            </a:solidFill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应用模块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defRPr b="1" sz="3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Perfect主要包含以下组件：</a:t>
            </a:r>
          </a:p>
        </p:txBody>
      </p:sp>
      <p:sp>
        <p:nvSpPr>
          <p:cNvPr id="155" name="Shape 155"/>
          <p:cNvSpPr/>
          <p:nvPr>
            <p:ph type="body" idx="1"/>
          </p:nvPr>
        </p:nvSpPr>
        <p:spPr>
          <a:xfrm>
            <a:off x="571500" y="2222500"/>
            <a:ext cx="10734477" cy="6667500"/>
          </a:xfrm>
          <a:prstGeom prst="rect">
            <a:avLst/>
          </a:prstGeom>
        </p:spPr>
        <p:txBody>
          <a:bodyPr/>
          <a:lstStyle/>
          <a:p>
            <a:pPr marL="0" indent="0" defTabSz="329184">
              <a:spcBef>
                <a:spcPts val="0"/>
              </a:spcBef>
              <a:buSzTx/>
              <a:buFontTx/>
              <a:buNone/>
              <a:defRPr b="1" sz="1152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109728" indent="-109728" defTabSz="329184">
              <a:spcBef>
                <a:spcPts val="0"/>
              </a:spcBef>
              <a:defRPr b="1" sz="21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PerfectLib</a:t>
            </a:r>
            <a:endParaRPr sz="1152"/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152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728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PerfectLib是一个Swift模块，提供了一套进行服务端和客户端开发的核心工具。</a:t>
            </a: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728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包含HTTP(S)请求处理，WebSocket服务， APNS服务，JSON序列化实现，</a:t>
            </a: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728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支持URL路由和参数, 支持Cookie/Session管理, 支持Mustache模板引擎。</a:t>
            </a: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728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并提供一个可以同时支持Linux和OS X的完整的服务端解决方案。</a:t>
            </a: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728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109728" indent="-109728" defTabSz="329184">
              <a:spcBef>
                <a:spcPts val="0"/>
              </a:spcBef>
              <a:defRPr b="1" sz="21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Perfect Connector</a:t>
            </a: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728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支持MySQL/PostgreSQL/SQLite/MongoDB等数据库连接</a:t>
            </a: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152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152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109728" indent="-109728" defTabSz="329184">
              <a:spcBef>
                <a:spcPts val="0"/>
              </a:spcBef>
              <a:defRPr b="1" sz="21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Perfect Server</a:t>
            </a:r>
            <a:endParaRPr sz="1152"/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152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728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接受客户端连接、处理请求并返回响应。采用一种插件模块机制，允许开发人员添加自己的应用处理逻辑模块，即“请求处理程序（Handler）”。</a:t>
            </a: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728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在启动时，Perfect Server会加载这些开发人员自定义的Swift模块，并将它们同Mustache模板相关联。遵循经典的MVC架构实现了逻辑与展示的完全分离。</a:t>
            </a:r>
          </a:p>
          <a:p>
            <a:pPr marL="0" indent="0" defTabSz="329184">
              <a:spcBef>
                <a:spcPts val="0"/>
              </a:spcBef>
              <a:buSzTx/>
              <a:buFontTx/>
              <a:buNone/>
              <a:defRPr b="1" sz="2016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2016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Perfect Server有两个版本：</a:t>
            </a: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728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一个版本基于FastCGI，通过mod_perfect嵌入Apache 2.4,或者通过Nginx+PHP-FPM服务一样通过反向代理提供服务.</a:t>
            </a:r>
          </a:p>
          <a:p>
            <a:pPr lvl="1" marL="0" indent="164592" defTabSz="329184">
              <a:spcBef>
                <a:spcPts val="0"/>
              </a:spcBef>
              <a:buSzTx/>
              <a:buFontTx/>
              <a:buNone/>
              <a:defRPr b="1" sz="1728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另一个版本则是以一个独立HTTP服务器的进程提供服务。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43305">
              <a:defRPr sz="3906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让我们一起去观摩一下Perfect项目</a:t>
            </a:r>
          </a:p>
          <a:p>
            <a:pPr defTabSz="543305">
              <a:defRPr sz="3906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defTabSz="543305">
              <a:defRPr sz="3906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u="sng">
                <a:hlinkClick r:id="rId2" invalidUrl="" action="" tgtFrame="" tooltip="" history="1" highlightClick="0" endSnd="0"/>
              </a:rPr>
              <a:t>http://perfect.org</a:t>
            </a:r>
          </a:p>
          <a:p>
            <a:pPr defTabSz="543305">
              <a:defRPr sz="3906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  <a:p>
            <a:pPr defTabSz="543305">
              <a:defRPr sz="3906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u="sng">
                <a:hlinkClick r:id="rId3" invalidUrl="" action="" tgtFrame="" tooltip="" history="1" highlightClick="0" endSnd="0"/>
              </a:rPr>
              <a:t>https://github.com/PerfectlySoft/Perfect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Linux Swift环境准备</a:t>
            </a:r>
          </a:p>
        </p:txBody>
      </p:sp>
      <p:sp>
        <p:nvSpPr>
          <p:cNvPr id="160" name="Shape 1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如果是Mac安装了Xcode就自带了Swift</a:t>
            </a:r>
          </a:p>
          <a:p>
            <a:pPr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而Linux系统的话,需要我们自行安装Swift</a:t>
            </a:r>
          </a:p>
          <a:p>
            <a:pPr lvl="1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下载</a:t>
            </a:r>
            <a:r>
              <a:rPr u="sng">
                <a:hlinkClick r:id="rId2" invalidUrl="" action="" tgtFrame="" tooltip="" history="1" highlightClick="0" endSnd="0"/>
              </a:rPr>
              <a:t>https://swift.org/download/#releases</a:t>
            </a:r>
          </a:p>
          <a:p>
            <a:pPr lvl="1">
              <a:defRPr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解压并在$HOME/.bashrc中设置环境变量</a:t>
            </a:r>
          </a:p>
        </p:txBody>
      </p:sp>
      <p:pic>
        <p:nvPicPr>
          <p:cNvPr id="161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5053" y="7001302"/>
            <a:ext cx="11714694" cy="13035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